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Times New Roman Bold" panose="020B0604020202020204" charset="0"/>
      <p:regular r:id="rId18"/>
    </p:embeddedFont>
    <p:embeddedFont>
      <p:font typeface="Times New Roman" panose="020206030504050203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85666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88030" y="6247325"/>
            <a:ext cx="6065602" cy="3391520"/>
          </a:xfrm>
          <a:custGeom>
            <a:avLst/>
            <a:gdLst/>
            <a:ahLst/>
            <a:cxnLst/>
            <a:rect l="l" t="t" r="r" b="b"/>
            <a:pathLst>
              <a:path w="6065602" h="3391520">
                <a:moveTo>
                  <a:pt x="0" y="0"/>
                </a:moveTo>
                <a:lnTo>
                  <a:pt x="6065602" y="0"/>
                </a:lnTo>
                <a:lnTo>
                  <a:pt x="6065602" y="3391520"/>
                </a:lnTo>
                <a:lnTo>
                  <a:pt x="0" y="3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07080" cy="10287000"/>
          </a:xfrm>
          <a:custGeom>
            <a:avLst/>
            <a:gdLst/>
            <a:ahLst/>
            <a:cxnLst/>
            <a:rect l="l" t="t" r="r" b="b"/>
            <a:pathLst>
              <a:path w="18207080" h="10287000">
                <a:moveTo>
                  <a:pt x="0" y="0"/>
                </a:moveTo>
                <a:lnTo>
                  <a:pt x="18207080" y="0"/>
                </a:lnTo>
                <a:lnTo>
                  <a:pt x="18207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5726" y="6247325"/>
            <a:ext cx="5846754" cy="3269153"/>
          </a:xfrm>
          <a:custGeom>
            <a:avLst/>
            <a:gdLst/>
            <a:ahLst/>
            <a:cxnLst/>
            <a:rect l="l" t="t" r="r" b="b"/>
            <a:pathLst>
              <a:path w="5846754" h="3269153">
                <a:moveTo>
                  <a:pt x="0" y="0"/>
                </a:moveTo>
                <a:lnTo>
                  <a:pt x="5846755" y="0"/>
                </a:lnTo>
                <a:lnTo>
                  <a:pt x="5846755" y="3269153"/>
                </a:lnTo>
                <a:lnTo>
                  <a:pt x="0" y="3269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81200" y="3780155"/>
            <a:ext cx="1386839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5"/>
              </a:lnSpc>
            </a:pPr>
            <a:r>
              <a:rPr lang="en-US" sz="5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Дәріс</a:t>
            </a:r>
            <a:r>
              <a:rPr lang="en-US" sz="5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8. </a:t>
            </a:r>
            <a:r>
              <a:rPr lang="en-US" sz="5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Елді</a:t>
            </a:r>
            <a:r>
              <a:rPr lang="en-US" sz="5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5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мекендердің</a:t>
            </a:r>
            <a:r>
              <a:rPr lang="en-US" sz="5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5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агломерациясы</a:t>
            </a:r>
            <a:r>
              <a:rPr lang="en-US" sz="5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</a:t>
            </a:r>
            <a:r>
              <a:rPr lang="en-US" sz="5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Мегаполис</a:t>
            </a:r>
            <a:r>
              <a:rPr lang="en-US" sz="5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91194" y="1166965"/>
            <a:ext cx="12505611" cy="449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  <a:spcBef>
                <a:spcPct val="0"/>
              </a:spcBef>
            </a:pPr>
            <a:r>
              <a:rPr lang="en-US" sz="2750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АБАЙ АТЫНДАҒЫ ҚАЗАҚ ҰЛТТЫҚ ПЕДАГОГИКАЛЫҚ УНИВЕРСИТЕТІ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410183"/>
            <a:ext cx="16128504" cy="76443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indent="363538" algn="ctr">
              <a:lnSpc>
                <a:spcPts val="3967"/>
              </a:lnSpc>
            </a:pP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Урбанизацияланған</a:t>
            </a:r>
            <a:r>
              <a:rPr lang="en-US" sz="26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аймақ</a:t>
            </a:r>
            <a:endParaRPr lang="en-US" sz="2600" b="1" dirty="0">
              <a:solidFill>
                <a:srgbClr val="23185A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indent="363538" algn="just">
              <a:lnSpc>
                <a:spcPts val="3967"/>
              </a:lnSpc>
            </a:pP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мекендер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әсер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ету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аймақтарының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қарқынды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сипаттайтын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мегалополистік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типтегі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күрделі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бірнеше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аудандарды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қамтиды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деңгейі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елдер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аймақтарға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indent="363538" algn="just">
              <a:lnSpc>
                <a:spcPts val="3967"/>
              </a:lnSpc>
            </a:pP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аудандар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аймақтар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өңдеу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өндіру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өнеркәсібінің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салаларын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қызмет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көрсету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салаларын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орталыққа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оңтүстікке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 б.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инфрақұрылымды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айтарлықтай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дамыту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негізінде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қалыптасты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363538" algn="just">
              <a:lnSpc>
                <a:spcPts val="3967"/>
              </a:lnSpc>
            </a:pP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Қарастырылған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супагломерациялық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жүйелер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негізінен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Солтүстік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Батыс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Еуропаның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Жапонияның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мегалополистеріне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ұқсас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төменде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талқыланады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Посткеңестік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құрылымдардың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әдетте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игерудің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демографиялық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экономикалық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тығыздығы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төмен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инфрақұрылымдық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жабдықталу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көрсеткіштері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төмен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агроөнеркәсіптік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салалардың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тиімділігі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 б.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мұның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бәрі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бұрынғы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кеңестік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урбанизацияның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ерекшеліктерін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шектеулі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мүмкіндіктерін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экономикалық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экологиялық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демографиялық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көрсетеді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мегалополизация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қарқынына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әсер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етеді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бірақ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жаһандық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урбанизацияны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дамытудың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бағытын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мегалополистердің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таралуын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өзгертпейді</a:t>
            </a:r>
            <a:r>
              <a:rPr lang="en-US" sz="26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363538" algn="just">
              <a:lnSpc>
                <a:spcPts val="3967"/>
              </a:lnSpc>
            </a:pPr>
            <a:endParaRPr lang="en-US" sz="2600" dirty="0">
              <a:solidFill>
                <a:srgbClr val="2318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105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07113" y="882009"/>
            <a:ext cx="13873774" cy="8376291"/>
          </a:xfrm>
          <a:custGeom>
            <a:avLst/>
            <a:gdLst/>
            <a:ahLst/>
            <a:cxnLst/>
            <a:rect l="l" t="t" r="r" b="b"/>
            <a:pathLst>
              <a:path w="13873774" h="8376291">
                <a:moveTo>
                  <a:pt x="0" y="0"/>
                </a:moveTo>
                <a:lnTo>
                  <a:pt x="13873774" y="0"/>
                </a:lnTo>
                <a:lnTo>
                  <a:pt x="13873774" y="8376291"/>
                </a:lnTo>
                <a:lnTo>
                  <a:pt x="0" y="8376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15446" y="9442333"/>
            <a:ext cx="16128504" cy="35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sz="1899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5 - сурет.Урбанизацияланған аймақ пен аудан/ауыл  айырмашылығы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15730" y="2288926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158875"/>
            <a:ext cx="7042540" cy="816787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</a:pPr>
            <a:r>
              <a:rPr lang="en-US" sz="21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Мегалополистер</a:t>
            </a:r>
            <a:endParaRPr lang="en-US" sz="2100" b="1" dirty="0">
              <a:solidFill>
                <a:srgbClr val="23185A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just">
              <a:lnSpc>
                <a:spcPts val="3204"/>
              </a:lnSpc>
            </a:pP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жақын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орналасқан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бірігуі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болатын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жолақ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тәрізді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конфигурацияның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кеңістіктік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3204"/>
              </a:lnSpc>
            </a:pP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мағынасында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терминін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алғаш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рет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АҚШ-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көптеген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жылдар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істеген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Француз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Готтман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ХХ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ғасырдың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1950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жылдарында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ұсынған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Бастапқыда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сөзін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зерттелетін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диапазонның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АҚШ-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солтүстік-шығысындағы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Атлант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жағалауындағы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біріктірілген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атауы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ретінде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қолданған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Алайда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1960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жылдардың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өзінде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танымал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бастады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уақытта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әлемдік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әдебиеттерде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кеңінен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қолданыла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бастады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3204"/>
              </a:lnSpc>
            </a:pP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Жақында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публицистикалық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әдебиеттерде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мегаполис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түрінде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көбірек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қолданыла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бастады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"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тұжырымдамасын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сөзді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әдетте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8-10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миллионнан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астам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тұрғыны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("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мегаполис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")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өте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үлкен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сипаттамалық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бейнелі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өрнек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ретінде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қолдануды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қатаң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ажырату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</a:t>
            </a:r>
            <a:r>
              <a:rPr lang="en-US" sz="21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34554" y="8382765"/>
            <a:ext cx="16128504" cy="35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sz="1899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6-сурет.Мегаполис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572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79379" y="1405497"/>
            <a:ext cx="6791172" cy="5006212"/>
          </a:xfrm>
          <a:custGeom>
            <a:avLst/>
            <a:gdLst/>
            <a:ahLst/>
            <a:cxnLst/>
            <a:rect l="l" t="t" r="r" b="b"/>
            <a:pathLst>
              <a:path w="6791172" h="5006212">
                <a:moveTo>
                  <a:pt x="0" y="0"/>
                </a:moveTo>
                <a:lnTo>
                  <a:pt x="6791172" y="0"/>
                </a:lnTo>
                <a:lnTo>
                  <a:pt x="6791172" y="5006212"/>
                </a:lnTo>
                <a:lnTo>
                  <a:pt x="0" y="5006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633" b="-10376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61872" y="6701929"/>
            <a:ext cx="7108679" cy="224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1"/>
              </a:lnSpc>
            </a:pPr>
            <a:r>
              <a:rPr lang="en-US" sz="3900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8-сурет.АҚШ-тың Солтүстік-Шығыс мегалополисі (Бостон–Вашингтон)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41990" y="6790969"/>
            <a:ext cx="6320414" cy="218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8"/>
              </a:lnSpc>
            </a:pPr>
            <a:r>
              <a:rPr lang="en-US" sz="3800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7-сурет. Жапониядағы Токайдо мегалополисі (Токио–Осака аралығы)</a:t>
            </a:r>
          </a:p>
        </p:txBody>
      </p:sp>
      <p:sp>
        <p:nvSpPr>
          <p:cNvPr id="6" name="Freeform 6"/>
          <p:cNvSpPr/>
          <p:nvPr/>
        </p:nvSpPr>
        <p:spPr>
          <a:xfrm>
            <a:off x="1841990" y="1371228"/>
            <a:ext cx="6791172" cy="5040481"/>
          </a:xfrm>
          <a:custGeom>
            <a:avLst/>
            <a:gdLst/>
            <a:ahLst/>
            <a:cxnLst/>
            <a:rect l="l" t="t" r="r" b="b"/>
            <a:pathLst>
              <a:path w="6791172" h="5040481">
                <a:moveTo>
                  <a:pt x="0" y="0"/>
                </a:moveTo>
                <a:lnTo>
                  <a:pt x="6791172" y="0"/>
                </a:lnTo>
                <a:lnTo>
                  <a:pt x="6791172" y="5040481"/>
                </a:lnTo>
                <a:lnTo>
                  <a:pt x="0" y="5040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578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95400" y="1469844"/>
            <a:ext cx="15697200" cy="63094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indent="363538" algn="just">
              <a:lnSpc>
                <a:spcPts val="4120"/>
              </a:lnSpc>
            </a:pPr>
            <a:r>
              <a:rPr lang="en-US" sz="2700" dirty="0" err="1" smtClean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Готтманға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дейін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мүлдем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мағынада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қолданылған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Сонымен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ежелгі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философтар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кейде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терминді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идеялар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әлемі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мағынасында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қолданған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Ежелгі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Грецияда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қаласы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болған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біздің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эрамызға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дейінгі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370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35-тен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астам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Пелопоннес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мекендерінің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бірігуінен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болды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қызығы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"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терминінің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түсіндірмесі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негізінен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ежелгі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грек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тілінен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сөзбе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сөз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аударуға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сәйкес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келеді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полис-үлкен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indent="363538" algn="just">
              <a:lnSpc>
                <a:spcPts val="4120"/>
              </a:lnSpc>
            </a:pP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уақытта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мегалополистер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бүкіл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әлемде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таралған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Осыған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көшбасшыны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АҚШ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атауға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АҚШ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аумағында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Солтүстік-Шығыс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Оңтүстік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Калифорния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мегалополистері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танымал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363538" algn="just">
              <a:lnSpc>
                <a:spcPts val="4120"/>
              </a:lnSpc>
            </a:pP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Мегалополистердің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үлкен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мөлшері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олардағы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халықтың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шоғырлану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ауқымы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қызметінің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түрлері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мегалополизацияның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айтарлықтай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профильдегі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мамандардың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зерттеуге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назарын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аударады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Мегалополистің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тұжырымдамасының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негізін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ХХ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ғасырдың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1960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жылдары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Готтман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К.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Доксиадис</a:t>
            </a:r>
            <a:r>
              <a:rPr lang="en-US" sz="2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қалаған</a:t>
            </a:r>
            <a:r>
              <a:rPr lang="en-US" sz="2700" dirty="0" smtClean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700" dirty="0">
              <a:solidFill>
                <a:srgbClr val="2318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07080" cy="10287000"/>
          </a:xfrm>
          <a:custGeom>
            <a:avLst/>
            <a:gdLst/>
            <a:ahLst/>
            <a:cxnLst/>
            <a:rect l="l" t="t" r="r" b="b"/>
            <a:pathLst>
              <a:path w="18207080" h="10287000">
                <a:moveTo>
                  <a:pt x="0" y="0"/>
                </a:moveTo>
                <a:lnTo>
                  <a:pt x="18207080" y="0"/>
                </a:lnTo>
                <a:lnTo>
                  <a:pt x="18207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38561" y="4000500"/>
            <a:ext cx="10129957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9"/>
              </a:lnSpc>
              <a:spcBef>
                <a:spcPct val="0"/>
              </a:spcBef>
            </a:pPr>
            <a:r>
              <a:rPr lang="en-US" sz="6474" b="1" dirty="0" err="1">
                <a:solidFill>
                  <a:srgbClr val="00B0F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Назарларыңызға</a:t>
            </a:r>
            <a:r>
              <a:rPr lang="en-US" sz="6474" b="1" dirty="0">
                <a:solidFill>
                  <a:srgbClr val="00B0F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474" b="1" dirty="0" err="1">
                <a:solidFill>
                  <a:srgbClr val="00B0F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рақмет</a:t>
            </a:r>
            <a:r>
              <a:rPr lang="en-US" sz="6474" b="1" dirty="0">
                <a:solidFill>
                  <a:srgbClr val="00B0F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01057" y="1424275"/>
            <a:ext cx="15746934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indent="536575" algn="just">
              <a:lnSpc>
                <a:spcPts val="3624"/>
              </a:lnSpc>
            </a:pPr>
            <a:r>
              <a:rPr lang="en-US" sz="2800" b="1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Агломерациялардың</a:t>
            </a:r>
            <a:r>
              <a:rPr lang="en-US" sz="2800" b="1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пайда</a:t>
            </a:r>
            <a:r>
              <a:rPr lang="en-US" sz="2800" b="1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болуы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қоныстанудың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сапалы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ауысуы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оның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эволюциясының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жаңа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кезеңі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қоныстану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желісі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қоныстану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жүйесіне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айналады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Барлық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дамыған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елдерде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дамушы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елдердің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көпшілігінде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агломерацияларда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халық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пен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өндірістің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басым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бөлігі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шоғырланған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indent="536575" algn="just">
              <a:lnSpc>
                <a:spcPts val="3624"/>
              </a:lnSpc>
            </a:pP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Агломерациялардың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таралуына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қарамастан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бірыңғай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терминология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жоқ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әр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түрлі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мемлекеттерде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қалалық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қоныстанудың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бұл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түрі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әртүрлі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аталады</a:t>
            </a:r>
            <a:r>
              <a:rPr lang="en-US" sz="28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</a:p>
        </p:txBody>
      </p:sp>
      <p:sp>
        <p:nvSpPr>
          <p:cNvPr id="8" name="Freeform 8"/>
          <p:cNvSpPr/>
          <p:nvPr/>
        </p:nvSpPr>
        <p:spPr>
          <a:xfrm>
            <a:off x="1560599" y="4822706"/>
            <a:ext cx="15698701" cy="4435594"/>
          </a:xfrm>
          <a:custGeom>
            <a:avLst/>
            <a:gdLst/>
            <a:ahLst/>
            <a:cxnLst/>
            <a:rect l="l" t="t" r="r" b="b"/>
            <a:pathLst>
              <a:path w="15698701" h="4435594">
                <a:moveTo>
                  <a:pt x="0" y="0"/>
                </a:moveTo>
                <a:lnTo>
                  <a:pt x="15698701" y="0"/>
                </a:lnTo>
                <a:lnTo>
                  <a:pt x="15698701" y="4435594"/>
                </a:lnTo>
                <a:lnTo>
                  <a:pt x="0" y="4435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5133975"/>
            <a:ext cx="6846097" cy="78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2"/>
              </a:lnSpc>
            </a:pPr>
            <a:r>
              <a:rPr lang="kk-KZ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Ж</a:t>
            </a:r>
            <a:r>
              <a:rPr lang="en-US" sz="2600" b="1" dirty="0" err="1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ергілікті</a:t>
            </a:r>
            <a:r>
              <a:rPr lang="en-US" sz="2600" b="1" dirty="0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қоныстандыру</a:t>
            </a:r>
            <a:r>
              <a:rPr lang="en-US" sz="26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жүйелері</a:t>
            </a:r>
            <a:r>
              <a:rPr lang="en-US" sz="26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  <a:p>
            <a:pPr algn="ctr">
              <a:lnSpc>
                <a:spcPts val="3042"/>
              </a:lnSpc>
            </a:pP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үлкен</a:t>
            </a:r>
            <a:r>
              <a:rPr lang="en-US" sz="26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қалалардың</a:t>
            </a:r>
            <a:r>
              <a:rPr lang="en-US" sz="26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6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аудандары</a:t>
            </a:r>
            <a:r>
              <a:rPr lang="en-US" sz="26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0451" y="8126799"/>
            <a:ext cx="6182595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9"/>
              </a:lnSpc>
            </a:pPr>
            <a:r>
              <a:rPr lang="kk-KZ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</a:t>
            </a:r>
            <a:r>
              <a:rPr lang="en-US" sz="2499" b="1" dirty="0" err="1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оптық</a:t>
            </a:r>
            <a:r>
              <a:rPr lang="en-US" sz="2499" b="1" dirty="0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қоныстандыру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жүйелері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  <a:p>
            <a:pPr algn="ctr">
              <a:lnSpc>
                <a:spcPts val="2949"/>
              </a:lnSpc>
            </a:pP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метрополитен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аймақтары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26474" y="5211419"/>
            <a:ext cx="559264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kk-KZ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</a:t>
            </a:r>
            <a:r>
              <a:rPr lang="en-US" sz="2400" b="1" dirty="0" err="1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тандартты</a:t>
            </a:r>
            <a:r>
              <a:rPr lang="en-US" sz="2400" b="1" dirty="0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метрополитен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аймақтары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  <a:p>
            <a:pPr algn="ctr">
              <a:lnSpc>
                <a:spcPts val="2760"/>
              </a:lnSpc>
            </a:pP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метрополитен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аудандары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79457" y="7891642"/>
            <a:ext cx="5086677" cy="15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9"/>
              </a:lnSpc>
            </a:pPr>
            <a:r>
              <a:rPr lang="kk-KZ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</a:t>
            </a:r>
            <a:r>
              <a:rPr lang="en-US" sz="2499" b="1" dirty="0" err="1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ала-өрістер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;</a:t>
            </a:r>
          </a:p>
          <a:p>
            <a:pPr algn="ctr">
              <a:lnSpc>
                <a:spcPts val="2949"/>
              </a:lnSpc>
            </a:pP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конурбация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(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көбінесе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көп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ядролы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көп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орталықты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99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агломерациялар</a:t>
            </a:r>
            <a:r>
              <a:rPr lang="en-US" sz="2499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).</a:t>
            </a:r>
          </a:p>
          <a:p>
            <a:pPr algn="ctr">
              <a:lnSpc>
                <a:spcPts val="2949"/>
              </a:lnSpc>
            </a:pPr>
            <a:endParaRPr lang="en-US" sz="2499" b="1" dirty="0">
              <a:solidFill>
                <a:srgbClr val="23185A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40339" y="1776687"/>
            <a:ext cx="9372097" cy="6294095"/>
            <a:chOff x="0" y="0"/>
            <a:chExt cx="121028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0284" cy="812800"/>
            </a:xfrm>
            <a:custGeom>
              <a:avLst/>
              <a:gdLst/>
              <a:ahLst/>
              <a:cxnLst/>
              <a:rect l="l" t="t" r="r" b="b"/>
              <a:pathLst>
                <a:path w="1210284" h="812800">
                  <a:moveTo>
                    <a:pt x="0" y="0"/>
                  </a:moveTo>
                  <a:lnTo>
                    <a:pt x="1210284" y="0"/>
                  </a:lnTo>
                  <a:lnTo>
                    <a:pt x="121028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399" r="-39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8203984"/>
            <a:ext cx="7823475" cy="65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23"/>
              </a:lnSpc>
              <a:spcBef>
                <a:spcPct val="0"/>
              </a:spcBef>
            </a:pP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1-сурет</a:t>
            </a:r>
            <a:r>
              <a:rPr lang="en-US" sz="1748" b="1" dirty="0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  <a:r>
              <a:rPr lang="kk-KZ" sz="1748" b="1" dirty="0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Азиядағы</a:t>
            </a:r>
            <a:r>
              <a:rPr lang="en-US" sz="1748" b="1" dirty="0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бірнеше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ірі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қалалық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агломерациялардың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жергілікті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картасы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мен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«built-up»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аумақтарының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кеңеюін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бейнелейтін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74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карта</a:t>
            </a:r>
            <a:r>
              <a:rPr lang="en-US" sz="174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4539" y="1675636"/>
            <a:ext cx="7224761" cy="66865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lvl="0" indent="363538" algn="just">
              <a:lnSpc>
                <a:spcPts val="2626"/>
              </a:lnSpc>
              <a:spcBef>
                <a:spcPct val="0"/>
              </a:spcBef>
            </a:pPr>
            <a:r>
              <a:rPr lang="en-US" sz="218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</a:t>
            </a:r>
            <a:r>
              <a:rPr lang="en-US" sz="218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(</a:t>
            </a:r>
            <a:r>
              <a:rPr lang="en-US" sz="218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латын</a:t>
            </a:r>
            <a:r>
              <a:rPr lang="en-US" sz="218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18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тілінен</a:t>
            </a:r>
            <a:r>
              <a:rPr lang="en-US" sz="218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18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agglomerare-қосу</a:t>
            </a:r>
            <a:r>
              <a:rPr lang="en-US" sz="2188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) 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қарқынды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байланыстармен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еңбек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өндірістік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коммуналдық-шаруашылық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мәдени-тұрмыстық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рекреациялық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табиғатты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қорғау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сондай-ақ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диапазондағы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ресурстарды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бірлесіп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пайдалану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күрделі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жергілікті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жүйеге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біріктірілген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ауылдық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мекендердің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тобы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indent="363538" algn="just">
              <a:lnSpc>
                <a:spcPts val="2626"/>
              </a:lnSpc>
              <a:spcBef>
                <a:spcPct val="0"/>
              </a:spcBef>
            </a:pP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тұжырымдама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типтегі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көлемдегі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өзара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қоныстардың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жиынтығын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ғана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емес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сонымен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қатар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арасындағы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қамтиды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Осылайша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мекендердің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тығыз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желісі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маңындағы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бірлескен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аймағы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indent="363538" algn="just">
              <a:lnSpc>
                <a:spcPts val="2626"/>
              </a:lnSpc>
              <a:spcBef>
                <a:spcPct val="0"/>
              </a:spcBef>
            </a:pP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Қаламен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салыстырғанда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қасиеттерге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кеңістіктік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құрылымға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орналасуға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тиімді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әлеуметтік-мәдени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үлкен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мүмкіндіктерге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неғұрлым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күрделі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жергілікті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болып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табылады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Сондықтан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заманғы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қаланың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эволюциясы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істеуінің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таралған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түріне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88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айналуда</a:t>
            </a:r>
            <a:r>
              <a:rPr lang="en-US" sz="2188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04913" y="1665922"/>
            <a:ext cx="7354098" cy="69818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Агломерацияны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бөлу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критерийлері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әртүрлі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тұрғындарының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тығыздығы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дамудың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үздіксіздігі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үлкен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қала-орталықтың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болуы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(100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мыңнан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астам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еңбек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мәдени-тұрмыстық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сапарлардың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қарқындылығы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ауқымы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ауыл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шаруашылығы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емес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жұмысшылардың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үлес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салмағы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тұрғылықты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жерінен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істейтіндердің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үлесі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мекендердің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қаламен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байланысының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қарқындылығы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орталықпен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сөйлесу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өндірістік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байланыстар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әлеуметтік-тұрмыстық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техникалық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инфрақұрылым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байланыстар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63925" y="1665922"/>
            <a:ext cx="7076275" cy="69762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Кейбір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жағдайларда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белгілер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жиынтығы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ретінде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қабылданады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басқаларында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біреуіне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назар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аударылады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шекаралары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орталығынан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1,5 – 2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сағаттық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еңбек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қозғалысының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изохрондары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бөлінеді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Агломерацияның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аумақтық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құрылымының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негізгі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b="1" u="none" strike="noStrike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элементтері</a:t>
            </a:r>
            <a:r>
              <a:rPr lang="en-US" sz="2700" b="1" u="none" strike="noStrike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немесе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ядросы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халықтың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көп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шоғырлануы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қызмет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түрлерінің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түйіні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перифериялық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маңындағы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әдетте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сыртқы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болып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бөлінеді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маңындағы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ядроға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қатысты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көмекші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қызмет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көрсететін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функцияларды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орындайды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көбінесе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өте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маңызды</a:t>
            </a:r>
            <a:r>
              <a:rPr lang="en-US" sz="27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indent="363538" algn="just">
              <a:lnSpc>
                <a:spcPts val="3240"/>
              </a:lnSpc>
              <a:spcBef>
                <a:spcPct val="0"/>
              </a:spcBef>
            </a:pPr>
            <a:endParaRPr lang="en-US" sz="2700" u="none" strike="noStrike" dirty="0">
              <a:solidFill>
                <a:srgbClr val="2318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AutoShape 9"/>
          <p:cNvSpPr/>
          <p:nvPr/>
        </p:nvSpPr>
        <p:spPr>
          <a:xfrm flipH="1" flipV="1">
            <a:off x="9124950" y="0"/>
            <a:ext cx="19050" cy="119072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98211" y="1712646"/>
            <a:ext cx="6301335" cy="6356958"/>
          </a:xfrm>
          <a:custGeom>
            <a:avLst/>
            <a:gdLst/>
            <a:ahLst/>
            <a:cxnLst/>
            <a:rect l="l" t="t" r="r" b="b"/>
            <a:pathLst>
              <a:path w="6301335" h="6356958">
                <a:moveTo>
                  <a:pt x="0" y="0"/>
                </a:moveTo>
                <a:lnTo>
                  <a:pt x="6301335" y="0"/>
                </a:lnTo>
                <a:lnTo>
                  <a:pt x="630133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66800" y="1693596"/>
            <a:ext cx="8077200" cy="71558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Ең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жетілген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моноцентрлік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агломерациялар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әдетте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келесі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алты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құрылымдық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аймақтан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тұрады</a:t>
            </a: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b="1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-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тарихи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өзегі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өзегінен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басқа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оған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ең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жақын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қарқынды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салынған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аумақты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қамтитын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орталық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үздіксіз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бірақ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аз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қарқынды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бар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сыртқы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орман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саябағы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белдеуі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жақын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жердегі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қалаларды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қамтитын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маңындағы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кең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Астаналық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қалалық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аймақтың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аумақтары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Олардың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алғашқы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үшеуі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әдетте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қаланың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өзін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құрайды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алғашқы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төртеуі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"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үлкен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",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алғашқы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бесеуі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агломерация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алтауы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урбанизацияланған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Мұндай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құрылымдық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бөлуді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халық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саны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жекелеген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ірі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қалалар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агломерациялардың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аумағын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салыстыру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кезінде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ескеру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өте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u="none" strike="noStrike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маңызды</a:t>
            </a:r>
            <a:r>
              <a:rPr lang="en-US" sz="2800" u="none" strike="noStrike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0" indent="363538" algn="just">
              <a:lnSpc>
                <a:spcPts val="3076"/>
              </a:lnSpc>
              <a:spcBef>
                <a:spcPct val="0"/>
              </a:spcBef>
            </a:pPr>
            <a:endParaRPr lang="en-US" sz="2800" u="none" strike="noStrike" dirty="0">
              <a:solidFill>
                <a:srgbClr val="23185A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00326" y="8409151"/>
            <a:ext cx="7258974" cy="40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76"/>
              </a:lnSpc>
              <a:spcBef>
                <a:spcPct val="0"/>
              </a:spcBef>
            </a:pPr>
            <a:r>
              <a:rPr lang="en-US" sz="2563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2-сурет. Нью-Й</a:t>
            </a:r>
            <a:r>
              <a:rPr lang="en-US" sz="2563" b="1" u="none" strike="noStrike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орк агломерациясының әуе суреті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498271" y="1436519"/>
            <a:ext cx="13495793" cy="6649771"/>
          </a:xfrm>
          <a:custGeom>
            <a:avLst/>
            <a:gdLst/>
            <a:ahLst/>
            <a:cxnLst/>
            <a:rect l="l" t="t" r="r" b="b"/>
            <a:pathLst>
              <a:path w="13495793" h="6649771">
                <a:moveTo>
                  <a:pt x="0" y="0"/>
                </a:moveTo>
                <a:lnTo>
                  <a:pt x="13495793" y="0"/>
                </a:lnTo>
                <a:lnTo>
                  <a:pt x="13495793" y="6649771"/>
                </a:lnTo>
                <a:lnTo>
                  <a:pt x="0" y="6649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4" t="-21700" b="-2371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806724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363538" algn="just">
              <a:lnSpc>
                <a:spcPts val="24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Урбанда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үрдісі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жалғасып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болжам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2050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жылға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қарай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әлем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халқының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үштен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екеуі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қалаларда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өмір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сүретін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Осындай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қарқынды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урбандалу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агломерациялардың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өсуін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ынталандырады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уақытта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АҚШ-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халықтың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76%-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астамы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тұрады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қатарына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Нью-Йорк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(23,3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Лос-Анджелес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(18,6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жатады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Еуропада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Лондон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(13,4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Париж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(12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әлемдік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деңгейдегі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қалалар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саналады.Азия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Латын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Америкада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ондаған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миллиондық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қалыптасқан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Шанхай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18,6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Калькутта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15,6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Буэнос-Айрес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14,6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Рио-де-Жанейро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12,1 </a:t>
            </a:r>
            <a:r>
              <a:rPr lang="en-US" sz="2000" u="none" strike="noStrike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000" u="none" strike="noStrike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96352" y="695277"/>
            <a:ext cx="7823475" cy="33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23"/>
              </a:lnSpc>
              <a:spcBef>
                <a:spcPct val="0"/>
              </a:spcBef>
            </a:pPr>
            <a:r>
              <a:rPr lang="en-US" sz="1748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3-сурет.Қалалық жерлерде тұратын халықтың үлесі, 2025 жыл.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124460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4971" y="2717807"/>
            <a:ext cx="4405903" cy="6197562"/>
          </a:xfrm>
          <a:custGeom>
            <a:avLst/>
            <a:gdLst/>
            <a:ahLst/>
            <a:cxnLst/>
            <a:rect l="l" t="t" r="r" b="b"/>
            <a:pathLst>
              <a:path w="4405903" h="6197562">
                <a:moveTo>
                  <a:pt x="0" y="0"/>
                </a:moveTo>
                <a:lnTo>
                  <a:pt x="4405903" y="0"/>
                </a:lnTo>
                <a:lnTo>
                  <a:pt x="4405903" y="6197562"/>
                </a:lnTo>
                <a:lnTo>
                  <a:pt x="0" y="6197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4400" y="1763081"/>
            <a:ext cx="16222933" cy="40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5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Экономикалық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дамыған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елдердің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көпшілігінде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урбанизация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процесі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кеңістіктік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дамудың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дәйекті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үш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кезеңі</a:t>
            </a:r>
            <a:r>
              <a:rPr lang="en-US" sz="24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</a:t>
            </a:r>
          </a:p>
        </p:txBody>
      </p:sp>
      <p:sp>
        <p:nvSpPr>
          <p:cNvPr id="9" name="Freeform 9"/>
          <p:cNvSpPr/>
          <p:nvPr/>
        </p:nvSpPr>
        <p:spPr>
          <a:xfrm>
            <a:off x="6941048" y="2717807"/>
            <a:ext cx="4405903" cy="6197562"/>
          </a:xfrm>
          <a:custGeom>
            <a:avLst/>
            <a:gdLst/>
            <a:ahLst/>
            <a:cxnLst/>
            <a:rect l="l" t="t" r="r" b="b"/>
            <a:pathLst>
              <a:path w="4405903" h="6197562">
                <a:moveTo>
                  <a:pt x="0" y="0"/>
                </a:moveTo>
                <a:lnTo>
                  <a:pt x="4405904" y="0"/>
                </a:lnTo>
                <a:lnTo>
                  <a:pt x="4405904" y="6197562"/>
                </a:lnTo>
                <a:lnTo>
                  <a:pt x="0" y="6197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97126" y="2717807"/>
            <a:ext cx="4405903" cy="6197562"/>
          </a:xfrm>
          <a:custGeom>
            <a:avLst/>
            <a:gdLst/>
            <a:ahLst/>
            <a:cxnLst/>
            <a:rect l="l" t="t" r="r" b="b"/>
            <a:pathLst>
              <a:path w="4405903" h="6197562">
                <a:moveTo>
                  <a:pt x="0" y="0"/>
                </a:moveTo>
                <a:lnTo>
                  <a:pt x="4405903" y="0"/>
                </a:lnTo>
                <a:lnTo>
                  <a:pt x="4405903" y="6197562"/>
                </a:lnTo>
                <a:lnTo>
                  <a:pt x="0" y="6197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65063" y="3236545"/>
            <a:ext cx="3645719" cy="480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18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Біріншісі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ХХ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ғасырдың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ортасына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дейін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созылған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қалалардағы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әсіресе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қалалардағы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халықтың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шоғырлану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жинақтайды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жоспарлау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құрылымын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қиындатады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проблемалары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барған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сайын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кеңейіп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айқындыққа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болуда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бірақ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аумақтық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ресурстардың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шектеулі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болуына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қаланың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өзінде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шешу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қиындай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түсуде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2746"/>
              </a:lnSpc>
            </a:pPr>
            <a:endParaRPr lang="en-US" sz="1800" dirty="0">
              <a:solidFill>
                <a:srgbClr val="2318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23655" y="2901100"/>
            <a:ext cx="3752844" cy="583097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endParaRPr dirty="0"/>
          </a:p>
          <a:p>
            <a:pPr algn="just">
              <a:lnSpc>
                <a:spcPts val="2746"/>
              </a:lnSpc>
            </a:pPr>
            <a:r>
              <a:rPr lang="en-US" sz="18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Үшінші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кезеңге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көшу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1970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жылдары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кезде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өсуі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баяулады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агломерациялардан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жақын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орналасқан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шағын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қалалар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ауылдық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жерлерге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өндірістің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кетуі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басталды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Осылайша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қалалар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жылжу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интерагломерациялық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кеңістіктерге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басталуы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күшейеді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қоныстанудың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тірек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қаңқасын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қалыптастыру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кезеңі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Тірек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қаңқасы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экономиканың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кеңістіктік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дамуына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бағытталған</a:t>
            </a:r>
            <a:r>
              <a:rPr lang="en-US" sz="18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96666" y="3194305"/>
            <a:ext cx="3694668" cy="5177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4"/>
              </a:lnSpc>
            </a:pPr>
            <a:r>
              <a:rPr lang="en-US" sz="17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Екінші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орталыққа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жақын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маңындағы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аумақтарды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игеру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агломерацияларды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қалыптастыру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субурбанизация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негізінен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1950-1960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жылдарда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келді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қоныстанудың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дамуының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қаладан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кейінгі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өндірістік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күштер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қоныстануды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аумақтық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ұйымдастырудың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формасына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айналады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барлық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дамыған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бірқатар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дамушы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елдерде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жетекші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рөл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атқарады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агломерациядан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өзінің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қосымшасын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табады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сонымен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бірге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мәселелерді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шешудің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мүмкіндіктеріне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</a:t>
            </a:r>
            <a:r>
              <a:rPr lang="en-US" sz="17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1494869" y="5124450"/>
            <a:ext cx="954340" cy="0"/>
          </a:xfrm>
          <a:prstGeom prst="line">
            <a:avLst/>
          </a:prstGeom>
          <a:ln w="38100" cap="flat">
            <a:solidFill>
              <a:srgbClr val="F7DDC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>
            <a:off x="5838791" y="5105400"/>
            <a:ext cx="954340" cy="0"/>
          </a:xfrm>
          <a:prstGeom prst="line">
            <a:avLst/>
          </a:prstGeom>
          <a:ln w="38100" cap="flat">
            <a:solidFill>
              <a:srgbClr val="F7DDC2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8834" y="437929"/>
            <a:ext cx="15330333" cy="8470009"/>
          </a:xfrm>
          <a:custGeom>
            <a:avLst/>
            <a:gdLst/>
            <a:ahLst/>
            <a:cxnLst/>
            <a:rect l="l" t="t" r="r" b="b"/>
            <a:pathLst>
              <a:path w="15330333" h="8470009">
                <a:moveTo>
                  <a:pt x="0" y="0"/>
                </a:moveTo>
                <a:lnTo>
                  <a:pt x="15330332" y="0"/>
                </a:lnTo>
                <a:lnTo>
                  <a:pt x="15330332" y="8470009"/>
                </a:lnTo>
                <a:lnTo>
                  <a:pt x="0" y="8470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36753" y="9182100"/>
            <a:ext cx="16128504" cy="35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sz="1899" b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4-сурет.Әлемдегі ірі қалалық агломерацияларды, мегаполистері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2446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10332720"/>
          </a:xfrm>
          <a:custGeom>
            <a:avLst/>
            <a:gdLst/>
            <a:ahLst/>
            <a:cxnLst/>
            <a:rect l="l" t="t" r="r" b="b"/>
            <a:pathLst>
              <a:path w="18288000" h="1033272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6300" y="2433005"/>
            <a:ext cx="16383000" cy="6292754"/>
          </a:xfrm>
          <a:custGeom>
            <a:avLst/>
            <a:gdLst/>
            <a:ahLst/>
            <a:cxnLst/>
            <a:rect l="l" t="t" r="r" b="b"/>
            <a:pathLst>
              <a:path w="16383000" h="6292754">
                <a:moveTo>
                  <a:pt x="0" y="0"/>
                </a:moveTo>
                <a:lnTo>
                  <a:pt x="16383000" y="0"/>
                </a:lnTo>
                <a:lnTo>
                  <a:pt x="16383000" y="6292754"/>
                </a:lnTo>
                <a:lnTo>
                  <a:pt x="0" y="6292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5372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87895" y="1250043"/>
            <a:ext cx="16128504" cy="79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</a:pPr>
            <a:r>
              <a:rPr lang="en-US" sz="4500" b="1" dirty="0" err="1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Урбанизацияланған</a:t>
            </a:r>
            <a:r>
              <a:rPr lang="en-US" sz="4500" b="1" dirty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500" b="1" dirty="0" err="1" smtClean="0">
                <a:solidFill>
                  <a:srgbClr val="23185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аудан</a:t>
            </a:r>
            <a:endParaRPr lang="en-US" sz="4500" b="1" dirty="0">
              <a:solidFill>
                <a:srgbClr val="23185A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3000" y="2824823"/>
            <a:ext cx="15773399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3538" algn="just">
              <a:lnSpc>
                <a:spcPts val="2746"/>
              </a:lnSpc>
            </a:pP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урбанизацияның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кеңістіктік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эволюциясындағы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маңызды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бірақ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аралық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болып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табылады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кластерлері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аумақтық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жағынан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жақындасып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дамыған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немесе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тығыз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қоныстанған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елдерде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супагломерациялық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жүйелерді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урбанизацияланған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аймақтарды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мегалополистерді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құрайды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жүйелердің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қалыптасуы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ХХ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ғасырдың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екінші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жартысындағы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әлемнің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аумақтық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урбанистік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дамуының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маңызды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ерекшеліктерінің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болып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табылады.Урбанизацияланған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халықтың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тығыздығы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қалалық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елді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мекендердің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деңгейі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салыстырмалы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түрде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қоныстану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аймағы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түсініледі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дәрежедегі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өзара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байланысты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бірін-бірі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толықтыратын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агломерациялар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көпфункционалды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орталықтар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жүйесін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құрайды</a:t>
            </a:r>
            <a:r>
              <a:rPr lang="en-US" sz="2400" dirty="0">
                <a:solidFill>
                  <a:srgbClr val="2318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3000" y="5503182"/>
            <a:ext cx="15651447" cy="3326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3538" algn="just">
              <a:lnSpc>
                <a:spcPts val="2856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ts val="2856"/>
              </a:lnSpc>
            </a:pP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Урбанизацияланған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аймақтың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негізі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әдетте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бірнеше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ірі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қалалық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агломерациялардан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тұрады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олар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қарама-қарсы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дамудың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арқасында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жалпы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функционалды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морфологиялық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ерекшеліктері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бар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аумақты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жасайды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indent="363538" algn="just">
              <a:lnSpc>
                <a:spcPts val="2856"/>
              </a:lnSpc>
            </a:pP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Урбанизацияланған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аймақ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негізінен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апталық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өмірлік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цикл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шеңберінде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халықтың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қозғалысын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қалыптастырады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агломерация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тәуліктік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апталық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циклдар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Ол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сондай-ақ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өндірістік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байланыстармен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бірыңғай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көлік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инфрақұрылымымен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табиғи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ресурстарды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пайдаланудың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қоршаған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ортаны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қорғаудың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жалпы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схемасымен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сипатталады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Оның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интерагломерациялық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өзара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әрекеттесудің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күшеюімен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интерагломерациялық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кеңістіктердің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қысқаруымен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сипатталады</a:t>
            </a:r>
            <a:r>
              <a:rPr lang="en-US" sz="2400" dirty="0">
                <a:solidFill>
                  <a:srgbClr val="2318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</a:p>
          <a:p>
            <a:pPr indent="363538" algn="just">
              <a:lnSpc>
                <a:spcPts val="2856"/>
              </a:lnSpc>
            </a:pPr>
            <a:endParaRPr lang="en-US" sz="2400" dirty="0">
              <a:solidFill>
                <a:srgbClr val="23185A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1483</Words>
  <Application>Microsoft Office PowerPoint</Application>
  <PresentationFormat>Произвольный</PresentationFormat>
  <Paragraphs>101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 Bold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8дәріс.Елді мекендердің агломерациясы.Мегаполис</dc:title>
  <cp:lastModifiedBy>erlan</cp:lastModifiedBy>
  <cp:revision>8</cp:revision>
  <dcterms:created xsi:type="dcterms:W3CDTF">2006-08-16T00:00:00Z</dcterms:created>
  <dcterms:modified xsi:type="dcterms:W3CDTF">2025-10-24T11:00:43Z</dcterms:modified>
  <dc:identifier>DAGz0P7MbW4</dc:identifier>
</cp:coreProperties>
</file>